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65"/>
  </p:notesMasterIdLst>
  <p:sldIdLst>
    <p:sldId id="256" r:id="rId2"/>
    <p:sldId id="359" r:id="rId3"/>
    <p:sldId id="360" r:id="rId4"/>
    <p:sldId id="361" r:id="rId5"/>
    <p:sldId id="363" r:id="rId6"/>
    <p:sldId id="362" r:id="rId7"/>
    <p:sldId id="364" r:id="rId8"/>
    <p:sldId id="365" r:id="rId9"/>
    <p:sldId id="366" r:id="rId10"/>
    <p:sldId id="441" r:id="rId11"/>
    <p:sldId id="431" r:id="rId12"/>
    <p:sldId id="432" r:id="rId13"/>
    <p:sldId id="433" r:id="rId14"/>
    <p:sldId id="434" r:id="rId15"/>
    <p:sldId id="435" r:id="rId16"/>
    <p:sldId id="436" r:id="rId17"/>
    <p:sldId id="437" r:id="rId18"/>
    <p:sldId id="438" r:id="rId19"/>
    <p:sldId id="439" r:id="rId20"/>
    <p:sldId id="367" r:id="rId21"/>
    <p:sldId id="368" r:id="rId22"/>
    <p:sldId id="440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408" r:id="rId48"/>
    <p:sldId id="409" r:id="rId49"/>
    <p:sldId id="410" r:id="rId50"/>
    <p:sldId id="411" r:id="rId51"/>
    <p:sldId id="412" r:id="rId52"/>
    <p:sldId id="413" r:id="rId53"/>
    <p:sldId id="414" r:id="rId54"/>
    <p:sldId id="415" r:id="rId55"/>
    <p:sldId id="416" r:id="rId56"/>
    <p:sldId id="417" r:id="rId57"/>
    <p:sldId id="418" r:id="rId58"/>
    <p:sldId id="419" r:id="rId59"/>
    <p:sldId id="420" r:id="rId60"/>
    <p:sldId id="421" r:id="rId61"/>
    <p:sldId id="422" r:id="rId62"/>
    <p:sldId id="423" r:id="rId63"/>
    <p:sldId id="407" r:id="rId6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8" y="2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7" name="Google Shape;1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5463749" y="1371628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272750" y="-609571"/>
            <a:ext cx="43887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2641"/>
            <a:ext cx="7524328" cy="498598"/>
          </a:xfrm>
          <a:prstGeom prst="rect">
            <a:avLst/>
          </a:prstGeom>
        </p:spPr>
        <p:txBody>
          <a:bodyPr/>
          <a:lstStyle>
            <a:lvl1pPr algn="ctr">
              <a:defRPr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</a:defRPr>
            </a:lvl1pPr>
          </a:lstStyle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058664"/>
            <a:ext cx="8382000" cy="1658147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buClr>
                <a:srgbClr val="C00000"/>
              </a:buClr>
              <a:defRPr/>
            </a:lvl1pPr>
            <a:lvl2pPr>
              <a:lnSpc>
                <a:spcPct val="90000"/>
              </a:lnSpc>
              <a:buClr>
                <a:srgbClr val="C00000"/>
              </a:buClr>
              <a:defRPr/>
            </a:lvl2pPr>
            <a:lvl3pPr>
              <a:lnSpc>
                <a:spcPct val="90000"/>
              </a:lnSpc>
              <a:buClr>
                <a:srgbClr val="C00000"/>
              </a:buClr>
              <a:defRPr/>
            </a:lvl3pPr>
            <a:lvl4pPr>
              <a:lnSpc>
                <a:spcPct val="90000"/>
              </a:lnSpc>
              <a:buClr>
                <a:srgbClr val="C00000"/>
              </a:buClr>
              <a:defRPr/>
            </a:lvl4pPr>
            <a:lvl5pPr>
              <a:lnSpc>
                <a:spcPct val="90000"/>
              </a:lnSpc>
              <a:buClr>
                <a:srgbClr val="C00000"/>
              </a:buClr>
              <a:defRPr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3"/>
          </p:nvPr>
        </p:nvSpPr>
        <p:spPr>
          <a:xfrm>
            <a:off x="4645025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4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874749" y="-1217400"/>
            <a:ext cx="33945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1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1.xml"/><Relationship Id="rId1" Type="http://schemas.openxmlformats.org/officeDocument/2006/relationships/video" Target="NULL" TargetMode="External"/><Relationship Id="rId4" Type="http://schemas.openxmlformats.org/officeDocument/2006/relationships/image" Target="../media/image1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ctrTitle" idx="4294967295"/>
          </p:nvPr>
        </p:nvSpPr>
        <p:spPr>
          <a:xfrm>
            <a:off x="0" y="1230763"/>
            <a:ext cx="9144000" cy="8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6000" dirty="0" smtClean="0">
                <a:latin typeface="Calibri" pitchFamily="34" charset="0"/>
                <a:ea typeface="Times New Roman"/>
                <a:cs typeface="Times New Roman"/>
                <a:sym typeface="Times New Roman"/>
              </a:rPr>
              <a:t>У меня есть вопрос</a:t>
            </a:r>
            <a:endParaRPr sz="4400" b="0" i="0" u="none" strike="noStrike" cap="none">
              <a:solidFill>
                <a:schemeClr val="dk1"/>
              </a:solidFill>
              <a:latin typeface="Calibri" pitchFamily="34" charset="0"/>
              <a:sym typeface="Calibri"/>
            </a:endParaRPr>
          </a:p>
        </p:txBody>
      </p:sp>
      <p:sp>
        <p:nvSpPr>
          <p:cNvPr id="160" name="Google Shape;160;p25"/>
          <p:cNvSpPr txBox="1">
            <a:spLocks noGrp="1"/>
          </p:cNvSpPr>
          <p:nvPr>
            <p:ph type="subTitle" idx="4294967295"/>
          </p:nvPr>
        </p:nvSpPr>
        <p:spPr>
          <a:xfrm>
            <a:off x="2827283" y="2529982"/>
            <a:ext cx="6316717" cy="1905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Мастер-класс по интеллектуальным играм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</a:pPr>
            <a:endParaRPr lang="ru-RU" dirty="0" smtClean="0"/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2124" y="57150"/>
            <a:ext cx="1242350" cy="97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связи с эпидемией </a:t>
            </a:r>
            <a:r>
              <a:rPr lang="ru-RU" dirty="0" err="1" smtClean="0"/>
              <a:t>коронавируса</a:t>
            </a:r>
            <a:r>
              <a:rPr lang="ru-RU" dirty="0" smtClean="0"/>
              <a:t> было принято решение отказаться от ТАКИХ приветствий на шахматном турнире претендентов в Екатеринбурге. Назовите ЭТИ приветствия </a:t>
            </a:r>
            <a:r>
              <a:rPr lang="ru-RU" dirty="0" err="1" smtClean="0"/>
              <a:t>двухкоренным</a:t>
            </a:r>
            <a:r>
              <a:rPr lang="ru-RU" dirty="0" smtClean="0"/>
              <a:t> словом.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Ответ: рукопожатия Комментарий: перед началом партии шахматисты традиционно пожимают друг другу руки. От этого было решено отказаться из-за опасения передать инфекцию.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врач рекомендует отдавать предпочтение жидкому и </a:t>
            </a:r>
            <a:r>
              <a:rPr lang="ru-RU" dirty="0" err="1" smtClean="0"/>
              <a:t>пропевать</a:t>
            </a:r>
            <a:r>
              <a:rPr lang="ru-RU" dirty="0" smtClean="0"/>
              <a:t> “</a:t>
            </a:r>
            <a:r>
              <a:rPr lang="ru-RU" dirty="0" err="1" smtClean="0"/>
              <a:t>Happy</a:t>
            </a:r>
            <a:r>
              <a:rPr lang="ru-RU" dirty="0" smtClean="0"/>
              <a:t> </a:t>
            </a:r>
            <a:r>
              <a:rPr lang="ru-RU" dirty="0" err="1" smtClean="0"/>
              <a:t>birthday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” [</a:t>
            </a:r>
            <a:r>
              <a:rPr lang="ru-RU" dirty="0" err="1" smtClean="0"/>
              <a:t>хэ́ппи</a:t>
            </a:r>
            <a:r>
              <a:rPr lang="ru-RU" dirty="0" smtClean="0"/>
              <a:t> </a:t>
            </a:r>
            <a:r>
              <a:rPr lang="ru-RU" dirty="0" err="1" smtClean="0"/>
              <a:t>бёздэй</a:t>
            </a:r>
            <a:r>
              <a:rPr lang="ru-RU" dirty="0" smtClean="0"/>
              <a:t> ту </a:t>
            </a:r>
            <a:r>
              <a:rPr lang="ru-RU" dirty="0" err="1" smtClean="0"/>
              <a:t>ю</a:t>
            </a:r>
            <a:r>
              <a:rPr lang="ru-RU" dirty="0" smtClean="0"/>
              <a:t>] трижды… во время какой процедуры?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Ответ: мытьё рук. </a:t>
            </a:r>
          </a:p>
          <a:p>
            <a:r>
              <a:rPr lang="ru-RU" dirty="0" smtClean="0"/>
              <a:t>Комментарий: врач утверждает, что жидкое мыло безопаснее твёрдого, а песенка позволит вымыть руки достаточное количество времени для защиты от бактерий.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№3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Сми́льян</a:t>
            </a:r>
            <a:r>
              <a:rPr lang="ru-RU" dirty="0" smtClean="0"/>
              <a:t> </a:t>
            </a:r>
            <a:r>
              <a:rPr lang="ru-RU" dirty="0" err="1" smtClean="0"/>
              <a:t>Мóри</a:t>
            </a:r>
            <a:r>
              <a:rPr lang="ru-RU" dirty="0" smtClean="0"/>
              <a:t> сравнивает страхование с НИМ – если в нужный момент ЕГО нет, то больше ОН не понадобится. Назовите ЕГО словом французского происхождения.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№3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Ответ: парашют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№4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 </a:t>
            </a:r>
            <a:r>
              <a:rPr lang="ru-RU" dirty="0" err="1" smtClean="0"/>
              <a:t>Цветáн</a:t>
            </a:r>
            <a:r>
              <a:rPr lang="ru-RU" dirty="0" smtClean="0"/>
              <a:t> </a:t>
            </a:r>
            <a:r>
              <a:rPr lang="ru-RU" dirty="0" err="1" smtClean="0"/>
              <a:t>Ангéлов</a:t>
            </a:r>
            <a:r>
              <a:rPr lang="ru-RU" dirty="0" smtClean="0"/>
              <a:t> назвал «копьями снежной армии»?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№4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Ответ: сосульки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№5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Герой одного произведения радуется, что впервые получил на тесте почти 100 баллов. На что преподаватель говорит, что лист в руках героя… Закончите его слова.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№5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Ответ: перевёрнут </a:t>
            </a:r>
          </a:p>
          <a:p>
            <a:r>
              <a:rPr lang="ru-RU" dirty="0" smtClean="0"/>
              <a:t>Зачет: расположен вверх ногами; другие синонимичные ответы </a:t>
            </a:r>
          </a:p>
          <a:p>
            <a:r>
              <a:rPr lang="ru-RU" dirty="0" smtClean="0"/>
              <a:t>Комментарий: на самом деле он получил не 99 баллов, а 66.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46689" y="821776"/>
            <a:ext cx="8229600" cy="3645119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			ИГРА «БАНАЛЬНОСТИ»</a:t>
            </a:r>
          </a:p>
          <a:p>
            <a:r>
              <a:rPr lang="ru-RU" sz="2800" dirty="0" smtClean="0"/>
              <a:t>Придумайте 10 слов по теме «Школа» </a:t>
            </a:r>
          </a:p>
          <a:p>
            <a:r>
              <a:rPr lang="ru-RU" sz="2800" dirty="0" smtClean="0"/>
              <a:t>Ваша задача – «попасть» в самые популярные, банальные варианты</a:t>
            </a:r>
          </a:p>
          <a:p>
            <a:r>
              <a:rPr lang="ru-RU" sz="2800" dirty="0" smtClean="0"/>
              <a:t>За каждое совпадение команда получит  столько баллов, сколько раз встречается совпадение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Правила командной «Своей Игры»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Вопросы сгруппированы по темам</a:t>
            </a:r>
          </a:p>
          <a:p>
            <a:r>
              <a:rPr lang="ru-RU" dirty="0" smtClean="0"/>
              <a:t>Все вопросы в одной теме связаны общим понятием</a:t>
            </a:r>
          </a:p>
          <a:p>
            <a:r>
              <a:rPr lang="ru-RU" dirty="0" smtClean="0"/>
              <a:t>Вопросы имеют стоимость 1, 2, 3, 4 и 5 баллов, сложность увеличивается вместе с ценой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Правила командной «Своей Игры»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 правильный ответ на вопрос вы получаете его стоимость в плюс, за неправильный – в минус</a:t>
            </a:r>
          </a:p>
          <a:p>
            <a:r>
              <a:rPr lang="ru-RU" dirty="0" smtClean="0"/>
              <a:t>Необязательно писать все ответы на все вопросы</a:t>
            </a:r>
          </a:p>
          <a:p>
            <a:r>
              <a:rPr lang="ru-RU" dirty="0" smtClean="0"/>
              <a:t>Пишите только те ответы, в которых уверены1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5674"/>
            <a:ext cx="8229600" cy="857400"/>
          </a:xfrm>
        </p:spPr>
        <p:txBody>
          <a:bodyPr/>
          <a:lstStyle/>
          <a:p>
            <a:r>
              <a:rPr lang="ru-RU" dirty="0" smtClean="0"/>
              <a:t>Примеры игровых заданий взяты у «Града Знаний»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Г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1531"/>
            <a:ext cx="9144000" cy="205778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1. Станции</a:t>
            </a:r>
            <a:endParaRPr lang="ru-RU" dirty="0"/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1335" y="1415818"/>
            <a:ext cx="8642350" cy="3889772"/>
          </a:xfrm>
        </p:spPr>
        <p:txBody>
          <a:bodyPr>
            <a:normAutofit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5400" dirty="0" smtClean="0"/>
              <a:t>1. С 1906 года в </a:t>
            </a:r>
            <a:r>
              <a:rPr lang="ru-RU" altLang="ru-RU" sz="5400" b="1" u="sng" dirty="0" smtClean="0"/>
              <a:t>ЭТОМ ПАРИЖСКОМ СООРУЖЕНИИ</a:t>
            </a:r>
            <a:r>
              <a:rPr lang="ru-RU" altLang="ru-RU" sz="5400" dirty="0" smtClean="0"/>
              <a:t> постоянно работает радиостанция. </a:t>
            </a:r>
            <a:endParaRPr lang="ru-RU" sz="54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8910483"/>
      </p:ext>
    </p:extLst>
  </p:cSld>
  <p:clrMapOvr>
    <a:masterClrMapping/>
  </p:clrMapOvr>
  <p:transition advTm="3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1. Станции</a:t>
            </a:r>
            <a:endParaRPr lang="ru-RU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19294" y="1405308"/>
            <a:ext cx="8642350" cy="3943350"/>
          </a:xfrm>
        </p:spPr>
        <p:txBody>
          <a:bodyPr>
            <a:normAutofit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4000" dirty="0" smtClean="0"/>
              <a:t>2. </a:t>
            </a:r>
            <a:r>
              <a:rPr lang="ru-RU" sz="4000" dirty="0" smtClean="0"/>
              <a:t>Строить </a:t>
            </a:r>
            <a:r>
              <a:rPr lang="ru-RU" sz="4000" b="1" u="sng" dirty="0" smtClean="0"/>
              <a:t>ЭТУ СТАНЦИЮ</a:t>
            </a:r>
            <a:r>
              <a:rPr lang="ru-RU" sz="4000" dirty="0" smtClean="0"/>
              <a:t> начали с модуля «Заря». Сейчас с неё можно наблюдать рассветы и закаты каждые 45 минут. Как называется станция?</a:t>
            </a:r>
            <a:endParaRPr lang="ru-RU" altLang="ru-RU" sz="40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7313163"/>
      </p:ext>
    </p:extLst>
  </p:cSld>
  <p:clrMapOvr>
    <a:masterClrMapping/>
  </p:clrMapOvr>
  <p:transition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1. Станции</a:t>
            </a:r>
            <a:endParaRPr lang="ru-RU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200150"/>
            <a:ext cx="8642350" cy="3943350"/>
          </a:xfrm>
        </p:spPr>
        <p:txBody>
          <a:bodyPr>
            <a:normAutofit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4400" dirty="0" smtClean="0"/>
              <a:t>3. </a:t>
            </a:r>
            <a:r>
              <a:rPr lang="ru-RU" sz="4400" dirty="0" smtClean="0"/>
              <a:t>В стихотворении 1930 года упоминаются названия четырёх небольших железнодорожных станций и одно название улицы в Ленинграде. Что это за </a:t>
            </a:r>
            <a:r>
              <a:rPr lang="ru-RU" sz="4400" b="1" u="sng" dirty="0" smtClean="0"/>
              <a:t>УЛИЦА</a:t>
            </a:r>
            <a:r>
              <a:rPr lang="ru-RU" sz="4400" dirty="0" smtClean="0"/>
              <a:t>?</a:t>
            </a:r>
            <a:endParaRPr lang="ru-RU" altLang="ru-RU" sz="44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1419482"/>
      </p:ext>
    </p:extLst>
  </p:cSld>
  <p:clrMapOvr>
    <a:masterClrMapping/>
  </p:clrMapOvr>
  <p:transition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1. Станции</a:t>
            </a:r>
            <a:endParaRPr lang="ru-R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342245"/>
            <a:ext cx="8642350" cy="3943350"/>
          </a:xfrm>
        </p:spPr>
        <p:txBody>
          <a:bodyPr>
            <a:normAutofit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5400" dirty="0" smtClean="0"/>
              <a:t>4. </a:t>
            </a:r>
            <a:r>
              <a:rPr lang="ru-RU" sz="5400" dirty="0" smtClean="0"/>
              <a:t>Антарктические станции Тролль и Тор созданы для учёных </a:t>
            </a:r>
            <a:r>
              <a:rPr lang="ru-RU" sz="5400" b="1" u="sng" dirty="0" smtClean="0"/>
              <a:t>ЭТОЙ ЕВРОПЕЙСКОЙ СТРАНЫ</a:t>
            </a:r>
            <a:r>
              <a:rPr lang="ru-RU" sz="5400" dirty="0" smtClean="0"/>
              <a:t>.</a:t>
            </a:r>
            <a:endParaRPr lang="ru-RU" altLang="ru-RU" sz="5400" u="sng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6298331"/>
      </p:ext>
    </p:extLst>
  </p:cSld>
  <p:clrMapOvr>
    <a:masterClrMapping/>
  </p:clrMapOvr>
  <p:transition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1. Станции</a:t>
            </a:r>
            <a:endParaRPr lang="ru-RU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200150"/>
            <a:ext cx="8642350" cy="394335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4400" dirty="0" smtClean="0"/>
              <a:t>5.</a:t>
            </a:r>
            <a:r>
              <a:rPr lang="ru-RU" altLang="ru-RU" sz="4400" dirty="0" smtClean="0"/>
              <a:t> </a:t>
            </a:r>
            <a:r>
              <a:rPr lang="ru-RU" sz="4400" dirty="0" smtClean="0"/>
              <a:t>В деревне Выра Ленинградской области на базе почтовой станции есть музей, посвящённый истории почты и творчеству </a:t>
            </a:r>
            <a:r>
              <a:rPr lang="ru-RU" sz="4400" b="1" u="sng" dirty="0" smtClean="0"/>
              <a:t>ЭТОГО ЧЕЛОВЕКА</a:t>
            </a:r>
            <a:r>
              <a:rPr lang="ru-RU" sz="4400" dirty="0" smtClean="0"/>
              <a:t>. 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7186820"/>
      </p:ext>
    </p:extLst>
  </p:cSld>
  <p:clrMapOvr>
    <a:masterClrMapping/>
  </p:clrMapOvr>
  <p:transition advTm="4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72641"/>
            <a:ext cx="7429520" cy="577440"/>
          </a:xfrm>
        </p:spPr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C0000"/>
                </a:solidFill>
              </a:rPr>
              <a:t>Пожалуйста, сдавайте ваши ответы</a:t>
            </a:r>
            <a:endParaRPr lang="ru-RU" sz="4000" dirty="0">
              <a:solidFill>
                <a:srgbClr val="CC0000"/>
              </a:solidFill>
            </a:endParaRPr>
          </a:p>
        </p:txBody>
      </p:sp>
      <p:pic>
        <p:nvPicPr>
          <p:cNvPr id="5" name="8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9750" y="2678906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4" name="Picture 2" descr="Сказка «Паровозик из Ромашково» чита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1" y="897564"/>
            <a:ext cx="7914425" cy="424593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1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solidFill>
                  <a:srgbClr val="CC0000"/>
                </a:solidFill>
              </a:rPr>
              <a:t>!ВНИМАНИЕ!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0" y="1017985"/>
            <a:ext cx="9144000" cy="2056209"/>
          </a:xfrm>
        </p:spPr>
        <p:txBody>
          <a:bodyPr>
            <a:normAutofit fontScale="85000" lnSpcReduction="20000"/>
          </a:bodyPr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ru-RU" altLang="ru-RU" sz="6600" dirty="0" smtClean="0"/>
              <a:t>На следующем слайде – верные ответы на тему «Станции»</a:t>
            </a:r>
          </a:p>
        </p:txBody>
      </p:sp>
    </p:spTree>
    <p:extLst>
      <p:ext uri="{BB962C8B-B14F-4D97-AF65-F5344CB8AC3E}">
        <p14:creationId xmlns:p14="http://schemas.microsoft.com/office/powerpoint/2010/main" val="2279483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		Тема: Лето</a:t>
            </a:r>
          </a:p>
          <a:p>
            <a:pPr>
              <a:buNone/>
            </a:pPr>
            <a:r>
              <a:rPr lang="ru-RU" dirty="0" smtClean="0"/>
              <a:t>			Варианты ответа: </a:t>
            </a:r>
          </a:p>
          <a:p>
            <a:pPr>
              <a:buNone/>
            </a:pPr>
            <a:r>
              <a:rPr lang="ru-RU" dirty="0" smtClean="0"/>
              <a:t>Каникулы</a:t>
            </a:r>
          </a:p>
          <a:p>
            <a:pPr>
              <a:buNone/>
            </a:pPr>
            <a:r>
              <a:rPr lang="ru-RU" dirty="0" smtClean="0"/>
              <a:t>Жара</a:t>
            </a:r>
          </a:p>
          <a:p>
            <a:pPr>
              <a:buNone/>
            </a:pPr>
            <a:r>
              <a:rPr lang="ru-RU" dirty="0" smtClean="0"/>
              <a:t>Мороженое</a:t>
            </a:r>
          </a:p>
          <a:p>
            <a:pPr>
              <a:buNone/>
            </a:pPr>
            <a:r>
              <a:rPr lang="ru-RU" dirty="0" smtClean="0"/>
              <a:t>Море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Эйфелева башня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103426" name="Picture 2" descr="Эйфелева башня: интересные факты, советы и секре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81312"/>
            <a:ext cx="7488832" cy="3462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7868504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МКС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102402" name="Picture 2" descr="Когда и как МКС можно увидеть с земли - Вокруг Све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61660"/>
            <a:ext cx="6760300" cy="3381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8874216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err="1" smtClean="0">
                <a:latin typeface="Calibri" pitchFamily="34" charset="0"/>
              </a:rPr>
              <a:t>Бассейная</a:t>
            </a:r>
            <a:r>
              <a:rPr lang="ru-RU" sz="9000" b="1" dirty="0" smtClean="0">
                <a:latin typeface="Calibri" pitchFamily="34" charset="0"/>
              </a:rPr>
              <a:t> 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101378" name="Picture 2" descr="Вот какой рассеянный» — Telety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761661"/>
            <a:ext cx="8016213" cy="3381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7309556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Норвегия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22131"/>
            <a:ext cx="5904656" cy="332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9845809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13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550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dirty="0" smtClean="0">
                <a:latin typeface="Calibri" pitchFamily="34" charset="0"/>
              </a:rPr>
              <a:t>Александр Сергеевич </a:t>
            </a:r>
          </a:p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Пушкин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99330" name="Picture 2" descr="Презентация к уроку литературы по теме &quot;А. С. Пушкин Повесть &quot;Станционный  смотритель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67680"/>
            <a:ext cx="5112568" cy="28758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5380489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2. Дистанции</a:t>
            </a:r>
            <a:endParaRPr lang="ru-RU" dirty="0"/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058466"/>
            <a:ext cx="8642350" cy="3889772"/>
          </a:xfrm>
        </p:spPr>
        <p:txBody>
          <a:bodyPr>
            <a:normAutofit fontScale="92500"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5400" dirty="0" smtClean="0"/>
              <a:t>1. </a:t>
            </a:r>
            <a:r>
              <a:rPr lang="ru-RU" sz="5400" dirty="0" smtClean="0"/>
              <a:t>В общественных науках термин «</a:t>
            </a:r>
            <a:r>
              <a:rPr lang="ru-RU" sz="5400" b="1" u="sng" dirty="0" smtClean="0"/>
              <a:t>ТАКАЯ</a:t>
            </a:r>
            <a:r>
              <a:rPr lang="ru-RU" sz="5400" dirty="0" smtClean="0"/>
              <a:t> дистанция» используют для оценки различий между разными группами людей.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7976269"/>
      </p:ext>
    </p:extLst>
  </p:cSld>
  <p:clrMapOvr>
    <a:masterClrMapping/>
  </p:clrMapOvr>
  <p:transition advTm="3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2. Дистанции</a:t>
            </a:r>
            <a:endParaRPr lang="ru-R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058466"/>
            <a:ext cx="8642350" cy="3943350"/>
          </a:xfrm>
        </p:spPr>
        <p:txBody>
          <a:bodyPr>
            <a:normAutofit fontScale="92500" lnSpcReduction="20000"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5400" dirty="0" smtClean="0"/>
              <a:t>2.</a:t>
            </a:r>
            <a:r>
              <a:rPr lang="ru-RU" sz="5400" dirty="0" smtClean="0"/>
              <a:t> Только в 1975 году в Южной Африке к участию в забеге на дистанцию в 90 километров допустили чернокожих спортсменов и </a:t>
            </a:r>
            <a:r>
              <a:rPr lang="ru-RU" sz="5400" b="1" u="sng" dirty="0" smtClean="0"/>
              <a:t>ЭТУ БОЛЬШУЮ КАТЕГОРИЮ ЛЮДЕЙ</a:t>
            </a:r>
            <a:r>
              <a:rPr lang="ru-RU" sz="5400" dirty="0" smtClean="0"/>
              <a:t>.</a:t>
            </a:r>
            <a:r>
              <a:rPr lang="ru-RU" altLang="ru-RU" sz="5400" dirty="0" smtClean="0"/>
              <a:t> </a:t>
            </a:r>
            <a:endParaRPr lang="ru-RU" altLang="ru-RU" sz="5400" u="sng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07217"/>
      </p:ext>
    </p:extLst>
  </p:cSld>
  <p:clrMapOvr>
    <a:masterClrMapping/>
  </p:clrMapOvr>
  <p:transition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2. Дистанции</a:t>
            </a:r>
            <a:endParaRPr lang="ru-RU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058466"/>
            <a:ext cx="8642350" cy="3943350"/>
          </a:xfrm>
        </p:spPr>
        <p:txBody>
          <a:bodyPr>
            <a:normAutofit fontScale="92500" lnSpcReduction="10000"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5400" dirty="0" smtClean="0"/>
              <a:t>3	. </a:t>
            </a:r>
            <a:r>
              <a:rPr lang="ru-RU" sz="5400" dirty="0" smtClean="0"/>
              <a:t>Этот </a:t>
            </a:r>
            <a:r>
              <a:rPr lang="ru-RU" sz="5400" b="1" u="sng" dirty="0" smtClean="0"/>
              <a:t>ГОРОД-ГЕРОЙ</a:t>
            </a:r>
            <a:r>
              <a:rPr lang="ru-RU" sz="5400" dirty="0" smtClean="0"/>
              <a:t> обстреливали пушкой «</a:t>
            </a:r>
            <a:r>
              <a:rPr lang="ru-RU" sz="5400" dirty="0" err="1" smtClean="0"/>
              <a:t>Дора</a:t>
            </a:r>
            <a:r>
              <a:rPr lang="ru-RU" sz="5400" dirty="0" smtClean="0"/>
              <a:t>» с дистанции в 25 километров. Звук от первого выстрела выбил стёкла на станции Бахчисарай. </a:t>
            </a:r>
            <a:endParaRPr lang="ru-RU" altLang="ru-RU" sz="54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2233075"/>
      </p:ext>
    </p:extLst>
  </p:cSld>
  <p:clrMapOvr>
    <a:masterClrMapping/>
  </p:clrMapOvr>
  <p:transition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2. Дистанции</a:t>
            </a:r>
            <a:endParaRPr lang="ru-RU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058466"/>
            <a:ext cx="8642350" cy="3943350"/>
          </a:xfrm>
        </p:spPr>
        <p:txBody>
          <a:bodyPr>
            <a:normAutofit fontScale="92500"/>
          </a:bodyPr>
          <a:lstStyle/>
          <a:p>
            <a:pPr marL="361950" indent="-361950" eaLnBrk="1" hangingPunct="1">
              <a:buFontTx/>
              <a:buNone/>
            </a:pPr>
            <a:r>
              <a:rPr lang="ru-RU" altLang="ru-RU" sz="5400" dirty="0" smtClean="0"/>
              <a:t>4. </a:t>
            </a:r>
            <a:r>
              <a:rPr lang="ru-RU" sz="5400" dirty="0" smtClean="0"/>
              <a:t>В биатлоне расстояние до мишени составляет 50 метров. В варианте биатлона с </a:t>
            </a:r>
            <a:r>
              <a:rPr lang="ru-RU" sz="5400" b="1" u="sng" dirty="0" smtClean="0"/>
              <a:t>ЭТИМ ОРУЖИЕМ</a:t>
            </a:r>
            <a:r>
              <a:rPr lang="ru-RU" sz="5400" dirty="0" smtClean="0"/>
              <a:t> дистанция сокращена до 18 метров. </a:t>
            </a:r>
            <a:endParaRPr lang="ru-RU" altLang="ru-RU" sz="54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744462"/>
      </p:ext>
    </p:extLst>
  </p:cSld>
  <p:clrMapOvr>
    <a:masterClrMapping/>
  </p:clrMapOvr>
  <p:transition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2. Дистанции</a:t>
            </a:r>
            <a:endParaRPr lang="ru-RU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0825" y="1058466"/>
            <a:ext cx="8642350" cy="394335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ru-RU" sz="5400" dirty="0" smtClean="0"/>
              <a:t>5. В 1950-е годы Юджин </a:t>
            </a:r>
            <a:r>
              <a:rPr lang="ru-RU" sz="5400" dirty="0" err="1" smtClean="0"/>
              <a:t>Полли</a:t>
            </a:r>
            <a:r>
              <a:rPr lang="ru-RU" sz="5400" dirty="0" smtClean="0"/>
              <a:t> разработал приспособление с кнопками и длинным проводом. Какое </a:t>
            </a:r>
            <a:r>
              <a:rPr lang="ru-RU" sz="5400" b="1" u="sng" dirty="0" smtClean="0"/>
              <a:t>УСТРОЙСТВО</a:t>
            </a:r>
            <a:r>
              <a:rPr lang="ru-RU" sz="5400" dirty="0" smtClean="0"/>
              <a:t> находилось на другом конце провода?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843558"/>
            <a:ext cx="9144000" cy="108347"/>
          </a:xfrm>
          <a:prstGeom prst="rect">
            <a:avLst/>
          </a:prstGeom>
          <a:solidFill>
            <a:srgbClr val="FF0000"/>
          </a:solidFill>
          <a:ln w="762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136343"/>
      </p:ext>
    </p:extLst>
  </p:cSld>
  <p:clrMapOvr>
    <a:masterClrMapping/>
  </p:clrMapOvr>
  <p:transition advTm="4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ОТВЕЧАТЬ НА ВОПРОСЫ?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66140"/>
          </a:xfrm>
        </p:spPr>
        <p:txBody>
          <a:bodyPr/>
          <a:lstStyle/>
          <a:p>
            <a:r>
              <a:rPr lang="ru-RU" dirty="0" smtClean="0"/>
              <a:t>Чётко определите, что нужно написать в ответе – имя человека, дату события, цвет</a:t>
            </a:r>
          </a:p>
          <a:p>
            <a:r>
              <a:rPr lang="ru-RU" dirty="0" smtClean="0"/>
              <a:t>Записывайте вопрос!</a:t>
            </a:r>
          </a:p>
          <a:p>
            <a:r>
              <a:rPr lang="ru-RU" dirty="0" smtClean="0"/>
              <a:t>Перечитайте запись и выделите ключевые слова</a:t>
            </a:r>
          </a:p>
          <a:p>
            <a:r>
              <a:rPr lang="ru-RU" dirty="0" smtClean="0"/>
              <a:t>Подбирайте ассоциации с ключевыми словами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72641"/>
            <a:ext cx="7429520" cy="577440"/>
          </a:xfrm>
        </p:spPr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C0000"/>
                </a:solidFill>
              </a:rPr>
              <a:t>Пожалуйста, сдавайте ваши ответы</a:t>
            </a:r>
            <a:endParaRPr lang="ru-RU" sz="4000" dirty="0">
              <a:solidFill>
                <a:srgbClr val="CC0000"/>
              </a:solidFill>
            </a:endParaRPr>
          </a:p>
        </p:txBody>
      </p:sp>
      <p:pic>
        <p:nvPicPr>
          <p:cNvPr id="5" name="8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1188" y="2250281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2" descr="К сведению подольчан: заниматься спортом на улице с соблюдением дистанции  разрешили в Московской обла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51570"/>
            <a:ext cx="9144000" cy="385553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solidFill>
                  <a:srgbClr val="CC0000"/>
                </a:solidFill>
              </a:rPr>
              <a:t>!ВНИМАНИЕ!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81000" y="1058466"/>
            <a:ext cx="8382000" cy="3046809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6600" dirty="0" smtClean="0"/>
              <a:t>На следующем слайде – верные ответы на тему «Дистанции»</a:t>
            </a:r>
          </a:p>
        </p:txBody>
      </p:sp>
    </p:spTree>
    <p:extLst>
      <p:ext uri="{BB962C8B-B14F-4D97-AF65-F5344CB8AC3E}">
        <p14:creationId xmlns:p14="http://schemas.microsoft.com/office/powerpoint/2010/main" val="7270209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Социальная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90114" name="Picture 2" descr="Социальная дистанция инфографики | Бесплатно вект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761661"/>
            <a:ext cx="6769087" cy="3381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5406268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Женщины 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91138" name="Picture 2" descr="ЦС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230" y="1707654"/>
            <a:ext cx="8144226" cy="34358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84619434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1059582"/>
            <a:ext cx="9144000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62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Севастополь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89092" name="Picture 4" descr="Дора под Севастополем — путеводитель по отдыху в Кры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01947"/>
            <a:ext cx="6984776" cy="3341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721725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Лук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88066" name="Picture 2" descr="Ачери-биатлон: чемпионаты и первенст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2832" y="1815666"/>
            <a:ext cx="6641537" cy="3327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9861166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Дистанции. Ответы</a:t>
            </a:r>
            <a:endParaRPr lang="ru-RU" dirty="0"/>
          </a:p>
        </p:txBody>
      </p:sp>
      <p:sp>
        <p:nvSpPr>
          <p:cNvPr id="22" name="Содержимое 1"/>
          <p:cNvSpPr txBox="1">
            <a:spLocks/>
          </p:cNvSpPr>
          <p:nvPr/>
        </p:nvSpPr>
        <p:spPr bwMode="auto">
          <a:xfrm>
            <a:off x="0" y="951570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96875" indent="-396875" algn="ctr" defTabSz="912813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9000" b="1" dirty="0" smtClean="0">
                <a:latin typeface="Calibri" pitchFamily="34" charset="0"/>
              </a:rPr>
              <a:t>Телевизор</a:t>
            </a:r>
            <a:endParaRPr lang="ru-RU" sz="9000" dirty="0">
              <a:latin typeface="Calibri" pitchFamily="34" charset="0"/>
            </a:endParaRPr>
          </a:p>
        </p:txBody>
      </p:sp>
      <p:pic>
        <p:nvPicPr>
          <p:cNvPr id="87042" name="Picture 2" descr="https://ic.pics.livejournal.com/centuria1972/86278710/112339/112339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6046"/>
            <a:ext cx="6768752" cy="336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0803622"/>
      </p:ext>
    </p:extLst>
  </p:cSld>
  <p:clrMapOvr>
    <a:masterClrMapping/>
  </p:clrMapOvr>
  <p:transition advTm="800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46689" y="821776"/>
            <a:ext cx="8229600" cy="3645119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2800" dirty="0" smtClean="0"/>
              <a:t>Загаданное понятие можно объяснять по-разному: вы пробовали сделать это сами в «Своей игре» и «Что? Где? Когда?»</a:t>
            </a:r>
          </a:p>
          <a:p>
            <a:pPr>
              <a:buNone/>
            </a:pPr>
            <a:r>
              <a:rPr lang="ru-RU" sz="2800" dirty="0" smtClean="0"/>
              <a:t>В игре «Четыре подсказки» вы увидите 4 описания одного понятия, расположенные от самого сложного к самому легкому. Попробуем?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ПРАВИЛА ИГРЫ «ЧЕТЫРЕ ПОДСКАЗКИ»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4 подсказки, каждая последующая – легче предыдущей</a:t>
            </a:r>
          </a:p>
          <a:p>
            <a:r>
              <a:rPr lang="ru-RU" dirty="0" smtClean="0"/>
              <a:t>Верный ответ только один!</a:t>
            </a:r>
          </a:p>
          <a:p>
            <a:r>
              <a:rPr lang="ru-RU" altLang="ru-RU" dirty="0" smtClean="0"/>
              <a:t>Например, в теме «Птица» все четыре подсказки относятся к одной и той же птице.</a:t>
            </a:r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/>
              <a:t>Тема №1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058467"/>
            <a:ext cx="8382000" cy="3078956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altLang="ru-RU" sz="9600" smtClean="0"/>
          </a:p>
          <a:p>
            <a:pPr algn="ctr" eaLnBrk="1" hangingPunct="1">
              <a:buFontTx/>
              <a:buNone/>
            </a:pPr>
            <a:r>
              <a:rPr lang="ru-RU" altLang="ru-RU" sz="11000" b="1" smtClean="0"/>
              <a:t>ЯГОДА</a:t>
            </a:r>
            <a:endParaRPr lang="ru-RU" altLang="ru-RU" sz="5400" b="1" smtClean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ОТВЕЧАТЬ НА ВОПРОСЫ?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66140"/>
          </a:xfrm>
        </p:spPr>
        <p:txBody>
          <a:bodyPr/>
          <a:lstStyle/>
          <a:p>
            <a:r>
              <a:rPr lang="ru-RU" dirty="0" smtClean="0"/>
              <a:t>Попробуйте переформулировать вопрос – нередко синонимы и аналогии помогают найти ответ</a:t>
            </a:r>
          </a:p>
          <a:p>
            <a:r>
              <a:rPr lang="ru-RU" dirty="0" smtClean="0"/>
              <a:t>Слушайте команду. Ассоциации других игроков могут натолкнуть вас на верную мысль</a:t>
            </a:r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4 балла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017985"/>
            <a:ext cx="9144000" cy="4125515"/>
          </a:xfrm>
        </p:spPr>
        <p:txBody>
          <a:bodyPr anchor="ctr"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ru-RU" altLang="ru-RU" sz="4800" dirty="0"/>
              <a:t>	</a:t>
            </a:r>
            <a:r>
              <a:rPr lang="ru-RU" sz="4800" dirty="0"/>
              <a:t>Героиня Андрея Усачёва после сбора этой ягоды по ошибке выпила несъедобную жидкость, которая отличается от ягоды одной буквой. </a:t>
            </a:r>
            <a:endParaRPr lang="en-US" altLang="ru-RU" sz="4800" dirty="0"/>
          </a:p>
        </p:txBody>
      </p:sp>
      <p:sp>
        <p:nvSpPr>
          <p:cNvPr id="16388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3 балла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" y="1017985"/>
            <a:ext cx="8964613" cy="4125515"/>
          </a:xfrm>
        </p:spPr>
        <p:txBody>
          <a:bodyPr anchor="ctr"/>
          <a:lstStyle/>
          <a:p>
            <a:pPr eaLnBrk="1" hangingPunct="1">
              <a:buFontTx/>
              <a:buNone/>
            </a:pPr>
            <a:r>
              <a:rPr lang="ru-RU" altLang="ru-RU" sz="6000" smtClean="0"/>
              <a:t>	</a:t>
            </a:r>
            <a:r>
              <a:rPr lang="ru-RU" sz="8800" smtClean="0"/>
              <a:t>Одно из её старых названий – «ворон-ягода».</a:t>
            </a:r>
            <a:endParaRPr lang="en-US" altLang="ru-RU" sz="8800" smtClean="0"/>
          </a:p>
        </p:txBody>
      </p:sp>
      <p:sp>
        <p:nvSpPr>
          <p:cNvPr id="17412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2 балла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" y="1017985"/>
            <a:ext cx="8748713" cy="4125515"/>
          </a:xfrm>
        </p:spPr>
        <p:txBody>
          <a:bodyPr anchor="ctr">
            <a:normAutofit fontScale="8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ru-RU" altLang="ru-RU" sz="6000" dirty="0"/>
              <a:t>	</a:t>
            </a:r>
            <a:r>
              <a:rPr lang="ru-RU" altLang="ru-RU" sz="7000" dirty="0"/>
              <a:t>Эта ягода содержит много витаминов. Считается, что она улучшает кровоснабжение сетчатки</a:t>
            </a:r>
            <a:r>
              <a:rPr lang="ru-RU" sz="7000" dirty="0"/>
              <a:t>. </a:t>
            </a:r>
            <a:endParaRPr lang="en-US" altLang="ru-RU" sz="7000" dirty="0"/>
          </a:p>
        </p:txBody>
      </p:sp>
      <p:sp>
        <p:nvSpPr>
          <p:cNvPr id="18436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1 балл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" y="1017985"/>
            <a:ext cx="8893175" cy="4125515"/>
          </a:xfrm>
        </p:spPr>
        <p:txBody>
          <a:bodyPr anchor="ctr"/>
          <a:lstStyle/>
          <a:p>
            <a:pPr eaLnBrk="1" hangingPunct="1">
              <a:buFontTx/>
              <a:buNone/>
            </a:pPr>
            <a:r>
              <a:rPr lang="ru-RU" altLang="ru-RU" sz="6000" smtClean="0"/>
              <a:t>	</a:t>
            </a:r>
            <a:r>
              <a:rPr lang="ru-RU" sz="7200" smtClean="0"/>
              <a:t>Название этой ягоды, родственной голубике, тоже происходит от цвета</a:t>
            </a:r>
            <a:r>
              <a:rPr lang="ru-RU" sz="7000" smtClean="0"/>
              <a:t>. </a:t>
            </a:r>
            <a:endParaRPr lang="en-US" altLang="ru-RU" sz="7000" smtClean="0"/>
          </a:p>
        </p:txBody>
      </p:sp>
      <p:sp>
        <p:nvSpPr>
          <p:cNvPr id="19460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!!! Внимание !!!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058467"/>
            <a:ext cx="8382000" cy="1850231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ru-RU" altLang="ru-RU" sz="4800" dirty="0"/>
              <a:t>	</a:t>
            </a:r>
            <a:r>
              <a:rPr lang="ru-RU" altLang="ru-RU" sz="6000" dirty="0"/>
              <a:t>На следующем слайде –  правильный ответ на тему №1.</a:t>
            </a:r>
            <a:endParaRPr lang="en-US" altLang="ru-RU" sz="6000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Правильный ответ</a:t>
            </a:r>
            <a:endParaRPr lang="ru-RU"/>
          </a:p>
        </p:txBody>
      </p:sp>
      <p:sp>
        <p:nvSpPr>
          <p:cNvPr id="21507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950119"/>
            <a:ext cx="9144000" cy="1246585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Tx/>
              <a:buNone/>
            </a:pPr>
            <a:r>
              <a:rPr lang="ru-RU" altLang="ru-RU" sz="12000" b="1" smtClean="0"/>
              <a:t>Черника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193132"/>
            <a:ext cx="7866062" cy="295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/>
              <a:t>Тема №2</a:t>
            </a:r>
          </a:p>
        </p:txBody>
      </p:sp>
      <p:sp>
        <p:nvSpPr>
          <p:cNvPr id="26627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058467"/>
            <a:ext cx="8382000" cy="3078956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Tx/>
              <a:buNone/>
              <a:defRPr/>
            </a:pPr>
            <a:endParaRPr lang="ru-RU" altLang="ru-RU" sz="9600" dirty="0"/>
          </a:p>
          <a:p>
            <a:pPr algn="ctr" eaLnBrk="1" hangingPunct="1">
              <a:buFontTx/>
              <a:buNone/>
              <a:defRPr/>
            </a:pPr>
            <a:r>
              <a:rPr lang="ru-RU" altLang="ru-RU" sz="11000" b="1" dirty="0"/>
              <a:t>ИЗВЕСТНЫЙ ЧЕЛОВЕК</a:t>
            </a:r>
            <a:endParaRPr lang="ru-RU" altLang="ru-RU" sz="5400" b="1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4 балла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017985"/>
            <a:ext cx="9144000" cy="1067990"/>
          </a:xfrm>
        </p:spPr>
        <p:txBody>
          <a:bodyPr anchor="ctr">
            <a:normAutofit fontScale="5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ru-RU" altLang="ru-RU" sz="6000" dirty="0"/>
              <a:t>	</a:t>
            </a:r>
            <a:r>
              <a:rPr lang="ru-RU" altLang="ru-RU" sz="7000" dirty="0"/>
              <a:t>Перед вами – памятник этому человеку</a:t>
            </a:r>
            <a:r>
              <a:rPr lang="ru-RU" sz="7000" dirty="0"/>
              <a:t>. </a:t>
            </a:r>
            <a:endParaRPr lang="en-US" altLang="ru-RU" sz="7000" dirty="0"/>
          </a:p>
        </p:txBody>
      </p:sp>
      <p:sp>
        <p:nvSpPr>
          <p:cNvPr id="23556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pic>
        <p:nvPicPr>
          <p:cNvPr id="23558" name="Picture 2" descr="Как скульптор из России поразил швейцарцев памятником Суворову — Российская  газе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097882"/>
            <a:ext cx="6024562" cy="301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4 балла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017985"/>
            <a:ext cx="9144000" cy="4125515"/>
          </a:xfrm>
        </p:spPr>
        <p:txBody>
          <a:bodyPr anchor="ctr"/>
          <a:lstStyle/>
          <a:p>
            <a:pPr eaLnBrk="1" hangingPunct="1">
              <a:buFontTx/>
              <a:buNone/>
            </a:pPr>
            <a:r>
              <a:rPr lang="ru-RU" altLang="ru-RU" sz="6000" smtClean="0"/>
              <a:t>	</a:t>
            </a:r>
            <a:r>
              <a:rPr lang="ru-RU" altLang="ru-RU" sz="7000" smtClean="0"/>
              <a:t>В 1943 году его имя получило сразу 11 специализированных учебных учреждений. </a:t>
            </a:r>
            <a:endParaRPr lang="en-US" altLang="ru-RU" sz="7000" smtClean="0"/>
          </a:p>
        </p:txBody>
      </p:sp>
      <p:sp>
        <p:nvSpPr>
          <p:cNvPr id="24580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2 балла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017985"/>
            <a:ext cx="9144000" cy="4125515"/>
          </a:xfrm>
        </p:spPr>
        <p:txBody>
          <a:bodyPr anchor="ctr"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altLang="ru-RU" sz="7000" smtClean="0"/>
              <a:t> 	</a:t>
            </a:r>
            <a:r>
              <a:rPr lang="ru-RU" altLang="ru-RU" sz="8000" smtClean="0"/>
              <a:t>Сам он получил имя в честь князя Александра Невского</a:t>
            </a:r>
            <a:r>
              <a:rPr lang="ru-RU" sz="8000" smtClean="0"/>
              <a:t>. </a:t>
            </a:r>
            <a:endParaRPr lang="en-US" altLang="ru-RU" sz="7000" smtClean="0"/>
          </a:p>
        </p:txBody>
      </p:sp>
      <p:sp>
        <p:nvSpPr>
          <p:cNvPr id="25604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49"/>
            <a:ext cx="8229600" cy="3645119"/>
          </a:xfrm>
        </p:spPr>
        <p:txBody>
          <a:bodyPr/>
          <a:lstStyle/>
          <a:p>
            <a:r>
              <a:rPr lang="ru-RU" dirty="0" smtClean="0"/>
              <a:t>В вопросах часто бывают подсказки, но заметны они становятся только при повторном прочтении</a:t>
            </a:r>
          </a:p>
          <a:p>
            <a:r>
              <a:rPr lang="ru-RU" dirty="0" smtClean="0"/>
              <a:t>Озвучивайте ВСЕ версии, какие придут в голову</a:t>
            </a:r>
          </a:p>
          <a:p>
            <a:r>
              <a:rPr lang="ru-RU" dirty="0" smtClean="0"/>
              <a:t>Отвергаешь – аргументируй!</a:t>
            </a:r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1 балл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017985"/>
            <a:ext cx="9036050" cy="4125515"/>
          </a:xfrm>
        </p:spPr>
        <p:txBody>
          <a:bodyPr anchor="ctr"/>
          <a:lstStyle/>
          <a:p>
            <a:pPr eaLnBrk="1" hangingPunct="1">
              <a:buFontTx/>
              <a:buNone/>
            </a:pPr>
            <a:r>
              <a:rPr lang="ru-RU" altLang="ru-RU" sz="6000" smtClean="0"/>
              <a:t>	</a:t>
            </a:r>
            <a:r>
              <a:rPr lang="ru-RU" altLang="ru-RU" sz="7000" smtClean="0"/>
              <a:t>В 1799 году этот фельдмаршал получил звание генералиссимуса</a:t>
            </a:r>
            <a:r>
              <a:rPr lang="ru-RU" sz="7000" smtClean="0"/>
              <a:t>. </a:t>
            </a:r>
            <a:endParaRPr lang="en-US" altLang="ru-RU" sz="7000" smtClean="0"/>
          </a:p>
        </p:txBody>
      </p:sp>
      <p:sp>
        <p:nvSpPr>
          <p:cNvPr id="26628" name="AutoShape 2" descr="Картинки по запросу газировка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897732"/>
            <a:ext cx="9144000" cy="108347"/>
          </a:xfrm>
          <a:prstGeom prst="rect">
            <a:avLst/>
          </a:prstGeom>
          <a:solidFill>
            <a:srgbClr val="C0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advTm="4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!!! Внимание !!!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058467"/>
            <a:ext cx="8382000" cy="1850231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ru-RU" altLang="ru-RU" sz="4800" dirty="0"/>
              <a:t>	</a:t>
            </a:r>
            <a:r>
              <a:rPr lang="ru-RU" altLang="ru-RU" sz="6000" dirty="0"/>
              <a:t>На следующем слайде –  правильный ответ на тему №2.</a:t>
            </a:r>
            <a:endParaRPr lang="en-US" altLang="ru-RU" sz="6000" dirty="0"/>
          </a:p>
        </p:txBody>
      </p:sp>
    </p:spTree>
  </p:cSld>
  <p:clrMapOvr>
    <a:masterClrMapping/>
  </p:clrMapOvr>
  <p:transition advTm="42000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Правильный ответ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001316"/>
            <a:ext cx="9144000" cy="1246584"/>
          </a:xfrm>
        </p:spPr>
        <p:txBody>
          <a:bodyPr>
            <a:normAutofit fontScale="40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altLang="ru-RU" sz="12000" b="1" dirty="0"/>
              <a:t>Александр Васильевич Суворов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1048" y="2042746"/>
            <a:ext cx="4683783" cy="263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17938" y="964071"/>
            <a:ext cx="8382000" cy="30088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	</a:t>
            </a:r>
            <a:r>
              <a:rPr lang="ru-RU" sz="6000" dirty="0" smtClean="0"/>
              <a:t>Спасибо за игру!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 algn="just">
              <a:buNone/>
            </a:pPr>
            <a:r>
              <a:rPr lang="ru-RU" sz="4000" dirty="0" smtClean="0"/>
              <a:t>	</a:t>
            </a:r>
          </a:p>
        </p:txBody>
      </p:sp>
      <p:pic>
        <p:nvPicPr>
          <p:cNvPr id="4" name="Google Shape;162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8372" y="1066144"/>
            <a:ext cx="1765738" cy="1309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354316"/>
            <a:ext cx="8229600" cy="2240333"/>
          </a:xfrm>
        </p:spPr>
        <p:txBody>
          <a:bodyPr/>
          <a:lstStyle/>
          <a:p>
            <a:pPr lvl="2">
              <a:buNone/>
            </a:pPr>
            <a:r>
              <a:rPr lang="ru-RU" sz="4800" dirty="0" smtClean="0"/>
              <a:t>	ДАВАЙТЕ ПОПРОБУЕМ!</a:t>
            </a:r>
            <a:endParaRPr lang="ru-RU" sz="4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Правила игры «Что? Где? Когда?»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 услышите вопрос один раз</a:t>
            </a:r>
          </a:p>
          <a:p>
            <a:r>
              <a:rPr lang="ru-RU" dirty="0" smtClean="0"/>
              <a:t>На обсуждение вопроса дается 60 секунд</a:t>
            </a:r>
          </a:p>
          <a:p>
            <a:r>
              <a:rPr lang="ru-RU" dirty="0" smtClean="0"/>
              <a:t>Ответы сдаются на бланках</a:t>
            </a:r>
          </a:p>
          <a:p>
            <a:r>
              <a:rPr lang="ru-RU" dirty="0" smtClean="0"/>
              <a:t>На бланке можно написать только один вариант ответа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Некоторые вопросы предполагают знание конкретного факта</a:t>
            </a:r>
          </a:p>
          <a:p>
            <a:r>
              <a:rPr lang="ru-RU" dirty="0" smtClean="0"/>
              <a:t>Вы наверняка знаете этот факт, но он может находиться где-то глубоко в памяти</a:t>
            </a:r>
          </a:p>
          <a:p>
            <a:r>
              <a:rPr lang="ru-RU" dirty="0" smtClean="0"/>
              <a:t>Повторите вопрос несколько раз, это помогает вспомнить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907</Words>
  <Application>Microsoft Office PowerPoint</Application>
  <PresentationFormat>Экран (16:9)</PresentationFormat>
  <Paragraphs>158</Paragraphs>
  <Slides>63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8" baseType="lpstr">
      <vt:lpstr>Arial</vt:lpstr>
      <vt:lpstr>Calibri</vt:lpstr>
      <vt:lpstr>Times New Roman</vt:lpstr>
      <vt:lpstr>Wingdings</vt:lpstr>
      <vt:lpstr>Тема Office</vt:lpstr>
      <vt:lpstr>У меня есть вопрос</vt:lpstr>
      <vt:lpstr>РАЗМИНКА</vt:lpstr>
      <vt:lpstr>ПРИМЕР</vt:lpstr>
      <vt:lpstr>КАК ОТВЕЧАТЬ НА ВОПРОСЫ?</vt:lpstr>
      <vt:lpstr>КАК ОТВЕЧАТЬ НА ВОПРОСЫ?</vt:lpstr>
      <vt:lpstr>ВАЖНО</vt:lpstr>
      <vt:lpstr>Презентация PowerPoint</vt:lpstr>
      <vt:lpstr>Правила игры «Что? Где? Когда?»</vt:lpstr>
      <vt:lpstr>ВАЖНО</vt:lpstr>
      <vt:lpstr>Вопрос №1</vt:lpstr>
      <vt:lpstr>Вопрос №1</vt:lpstr>
      <vt:lpstr>Вопрос №2</vt:lpstr>
      <vt:lpstr>Вопрос №2</vt:lpstr>
      <vt:lpstr>Вопрос №3</vt:lpstr>
      <vt:lpstr>Вопрос №3</vt:lpstr>
      <vt:lpstr>Вопрос №4</vt:lpstr>
      <vt:lpstr>Вопрос №4</vt:lpstr>
      <vt:lpstr>Вопрос №5</vt:lpstr>
      <vt:lpstr>Вопрос №5</vt:lpstr>
      <vt:lpstr>Правила командной «Своей Игры»</vt:lpstr>
      <vt:lpstr>Правила командной «Своей Игры»</vt:lpstr>
      <vt:lpstr>Примеры игровых заданий взяты у «Града Знаний»</vt:lpstr>
      <vt:lpstr>1. Станции</vt:lpstr>
      <vt:lpstr>1. Станции</vt:lpstr>
      <vt:lpstr>1. Станции</vt:lpstr>
      <vt:lpstr>1. Станции</vt:lpstr>
      <vt:lpstr>1. Станции</vt:lpstr>
      <vt:lpstr>Пожалуйста, сдавайте ваши ответы</vt:lpstr>
      <vt:lpstr>!ВНИМАНИЕ!</vt:lpstr>
      <vt:lpstr>Станции. Ответы</vt:lpstr>
      <vt:lpstr>Станции. Ответы</vt:lpstr>
      <vt:lpstr>Станции. Ответы</vt:lpstr>
      <vt:lpstr>Станции. Ответы</vt:lpstr>
      <vt:lpstr>Станции. Ответы</vt:lpstr>
      <vt:lpstr>2. Дистанции</vt:lpstr>
      <vt:lpstr>2. Дистанции</vt:lpstr>
      <vt:lpstr>2. Дистанции</vt:lpstr>
      <vt:lpstr>2. Дистанции</vt:lpstr>
      <vt:lpstr>2. Дистанции</vt:lpstr>
      <vt:lpstr>Пожалуйста, сдавайте ваши ответы</vt:lpstr>
      <vt:lpstr>!ВНИМАНИЕ!</vt:lpstr>
      <vt:lpstr>Дистанции. Ответы</vt:lpstr>
      <vt:lpstr>Дистанции. Ответы</vt:lpstr>
      <vt:lpstr>Дистанции. Ответы</vt:lpstr>
      <vt:lpstr>Дистанции. Ответы</vt:lpstr>
      <vt:lpstr>Дистанции. Ответы</vt:lpstr>
      <vt:lpstr>ВАЖНО</vt:lpstr>
      <vt:lpstr>ПРАВИЛА ИГРЫ «ЧЕТЫРЕ ПОДСКАЗКИ»</vt:lpstr>
      <vt:lpstr>Тема №1</vt:lpstr>
      <vt:lpstr>4 балла</vt:lpstr>
      <vt:lpstr>3 балла</vt:lpstr>
      <vt:lpstr>2 балла</vt:lpstr>
      <vt:lpstr>1 балл</vt:lpstr>
      <vt:lpstr>!!! Внимание !!!</vt:lpstr>
      <vt:lpstr>Правильный ответ</vt:lpstr>
      <vt:lpstr>Тема №2</vt:lpstr>
      <vt:lpstr>4 балла</vt:lpstr>
      <vt:lpstr>4 балла</vt:lpstr>
      <vt:lpstr>2 балла</vt:lpstr>
      <vt:lpstr>1 балл</vt:lpstr>
      <vt:lpstr>!!! Внимание !!!</vt:lpstr>
      <vt:lpstr>Правильный ответ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меня есть вопрос</dc:title>
  <dc:creator>мк</dc:creator>
  <cp:lastModifiedBy>Евгения</cp:lastModifiedBy>
  <cp:revision>4</cp:revision>
  <dcterms:modified xsi:type="dcterms:W3CDTF">2022-11-17T07:56:39Z</dcterms:modified>
</cp:coreProperties>
</file>